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6" r:id="rId5"/>
    <p:sldId id="267" r:id="rId6"/>
    <p:sldId id="268" r:id="rId7"/>
    <p:sldId id="269" r:id="rId8"/>
    <p:sldId id="260" r:id="rId9"/>
    <p:sldId id="261" r:id="rId10"/>
    <p:sldId id="262" r:id="rId11"/>
    <p:sldId id="270" r:id="rId12"/>
    <p:sldId id="271" r:id="rId13"/>
    <p:sldId id="272" r:id="rId14"/>
    <p:sldId id="273" r:id="rId15"/>
    <p:sldId id="275" r:id="rId16"/>
    <p:sldId id="27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4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16405-B1F8-4CB3-B4EF-6D572229795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75884-A36D-4A73-BD66-80FFFE698E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8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— "глобальный информационный </a:t>
            </a:r>
            <a:r>
              <a:rPr lang="ru-RU" dirty="0" err="1"/>
              <a:t>трекер</a:t>
            </a:r>
            <a:r>
              <a:rPr lang="ru-RU" dirty="0"/>
              <a:t>": если</a:t>
            </a:r>
            <a:r>
              <a:rPr lang="ru-RU" baseline="0" dirty="0"/>
              <a:t> </a:t>
            </a:r>
            <a:r>
              <a:rPr lang="ru-RU" dirty="0"/>
              <a:t>у вас хорошее настроение, и это действительно работает на вас. Ангелы поют, и комнату внезапно наполняет свет. </a:t>
            </a:r>
          </a:p>
          <a:p>
            <a:r>
              <a:rPr lang="ru-RU" dirty="0"/>
              <a:t>— "чертов идиотский грузовик с дерьмом": когда что-то ломается и не работает как надо…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7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FD91C-B533-488C-95D9-EDA1B233A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25300A-509F-439A-A059-6650C5852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5D3E71-DAED-4B56-BA6B-B8BCCB69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943E9A-0314-4DA1-B491-3A59252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6ABC50-D6C3-4BF9-B44C-2913A7AB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4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06A23-10B1-413B-8F2D-95439A80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54E4F1-9732-4CB9-BC7E-0AA965A45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ED374D-3053-4BEE-AEC2-F740B5D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6E03C1-E5F5-4227-B943-248731FE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5107A9-416C-417A-B829-8FE18C17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64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E715DB-BEB4-4F3E-9CC8-4EA7045D1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D0765E-FE08-4C22-B2B0-628F79501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4909BA-1324-4FAA-BE8E-A786553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EAC16C-CD27-46AE-9F17-916613F6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FA05F-32CB-4F29-8D2F-1D315E9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23E3D-DE8A-45BB-9737-B1DD5600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5818E6-402A-47F0-BFC5-C08AF567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661468-92AE-4AAC-940B-D702C5E9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75746A-188D-4E20-9D16-B9FB1A94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D9066-E808-43C5-B7FD-6738286D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2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5BEC7-5451-4C6C-8AF9-701EDCB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6F58DF-AE14-49E8-BE6E-08D676B3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A1771-B3BC-44A3-A71B-82BE8EFD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AF9CCA-875D-4564-BD9D-E9145CFF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30511-8E90-4D68-900C-5E0030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2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7F65D-C4F7-4876-BB55-1E705064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15BF40-5C2F-4030-A183-59A2F0982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AEC0FC-868E-4A41-B46A-74D66B9E5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CB2E59-7A37-4887-BADE-9E27E22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D056A3-BB38-4882-9A28-C519F946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424F73-AC04-4B06-8C5D-35B72650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63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81487-4A25-4EF3-8D1E-545B49D6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F955F8-F607-456D-B90F-D13C55420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FE0353-D278-4F66-BD6E-AD6E18DD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F909DC-E217-47CE-B143-C70227F54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6B088C-340B-410F-97C5-20CD8D36B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B47A814-FA92-42FF-AC9B-13E59158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90B88-3502-4305-A3F3-C738F044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14379C6-4E54-416E-978B-7D6B6EF5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0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7F35A-8955-4948-B603-FFD12257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593B58-D359-4C11-A6BD-71243724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A037BB-1D72-47FC-B084-37307FC3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1004DD-696E-4589-8A48-0366F175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40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5A99F8-201E-45AB-95E5-8BFF5041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A62162-83AD-443C-8E04-08D8C4A8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7E1679-B144-4B01-9095-A304318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0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F6EC2-2B12-453A-BFD6-4F958755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790B8-EF27-48F3-87A9-1DE880DE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415D3D-0DC0-44C5-BEB6-C15B65B9D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A4C33B-E00E-4295-BFD0-9A914874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CB9968-873B-4D44-8993-38A0F472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E1D231-C9AE-4439-A3FC-DDBCEB3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64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BD09E-D627-42D9-BDA8-540D4CE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278D7E-70B6-470F-BD28-6CD21DBE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0400D1-D645-4345-B463-A5E3FC37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5D5B20-159B-471A-ACCF-F8DC4C19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9A5192-145C-4984-B5FA-02E5FB6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ADE512-1A02-4B4A-A91C-6E7DC45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54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84FB4-C57A-41A2-8C52-24C7E4AC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4BA084-0FD3-4AA3-9241-BB4E8F7B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2D21E8-035B-40F0-B852-A4FB12504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41DE-52A3-4960-A4E4-E0B9B47337F2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8B4918-6E21-4876-8C79-5A4A12E52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6DAEB5-879C-4C8B-B530-956DB4F7A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0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nzhenerka.tech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7DB13-0EE3-4131-B3B4-B477CF9ED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контроля версий </a:t>
            </a:r>
            <a:r>
              <a:rPr lang="ru-RU" sz="4400" dirty="0" err="1"/>
              <a:t>Git</a:t>
            </a:r>
            <a:r>
              <a:rPr lang="ru-RU" sz="4400" dirty="0"/>
              <a:t> </a:t>
            </a:r>
            <a:br>
              <a:rPr lang="ru-RU" sz="4400" dirty="0"/>
            </a:br>
            <a:r>
              <a:rPr lang="ru-RU" sz="4400" dirty="0"/>
              <a:t>в инженерной деятельности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382DD5-921F-403B-876E-3109CE98A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ru-RU" dirty="0"/>
              <a:t>в конструкторском бюро и преподавательской деятельности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9B912-B068-413C-8F69-A0EE2507F65D}"/>
              </a:ext>
            </a:extLst>
          </p:cNvPr>
          <p:cNvSpPr txBox="1"/>
          <p:nvPr/>
        </p:nvSpPr>
        <p:spPr>
          <a:xfrm>
            <a:off x="9076324" y="4307293"/>
            <a:ext cx="255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инж</a:t>
            </a:r>
            <a:r>
              <a:rPr lang="ru-RU" dirty="0"/>
              <a:t>. конструктор</a:t>
            </a:r>
          </a:p>
          <a:p>
            <a:r>
              <a:rPr lang="ru-RU" dirty="0"/>
              <a:t>АО «Русская механика»</a:t>
            </a:r>
          </a:p>
          <a:p>
            <a:r>
              <a:rPr lang="ru-RU" dirty="0"/>
              <a:t>Пуказов Я.Г.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28" y="5707261"/>
            <a:ext cx="414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Часть контента была позаимствована из авторского курса Павла </a:t>
            </a:r>
            <a:r>
              <a:rPr lang="ru-RU" sz="1400" dirty="0" err="1"/>
              <a:t>Рословеца</a:t>
            </a:r>
            <a:r>
              <a:rPr lang="ru-RU" sz="1400" dirty="0"/>
              <a:t>: «GIT для инженеров: основы контроля версий»</a:t>
            </a:r>
          </a:p>
          <a:p>
            <a:r>
              <a:rPr lang="en-US" sz="1400" dirty="0">
                <a:hlinkClick r:id="rId2"/>
              </a:rPr>
              <a:t>https://inzhenerka.tech/git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08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использовать </a:t>
            </a:r>
            <a:r>
              <a:rPr lang="en-US" dirty="0"/>
              <a:t>Git </a:t>
            </a:r>
            <a:r>
              <a:rPr lang="ru-RU" dirty="0"/>
              <a:t>в преподавательской деятельности?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68B81C-9C8A-4733-96DF-8D4BEC7E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94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" y="366323"/>
            <a:ext cx="5483191" cy="621102"/>
          </a:xfrm>
        </p:spPr>
        <p:txBody>
          <a:bodyPr>
            <a:noAutofit/>
          </a:bodyPr>
          <a:lstStyle/>
          <a:p>
            <a:r>
              <a:rPr lang="en-US" dirty="0" err="1"/>
              <a:t>GitCAD</a:t>
            </a:r>
            <a:r>
              <a:rPr lang="en-US" dirty="0"/>
              <a:t> —</a:t>
            </a:r>
            <a:r>
              <a:rPr lang="ru-RU" dirty="0"/>
              <a:t> Инженерный </a:t>
            </a:r>
            <a:r>
              <a:rPr lang="en-US" dirty="0"/>
              <a:t>GitHub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039FA-BCFE-4618-BCF9-80CC11BD00E7}"/>
              </a:ext>
            </a:extLst>
          </p:cNvPr>
          <p:cNvSpPr txBox="1"/>
          <p:nvPr/>
        </p:nvSpPr>
        <p:spPr>
          <a:xfrm>
            <a:off x="311285" y="987425"/>
            <a:ext cx="764209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Инженерная сфера деятельности очень консервативна, </a:t>
            </a:r>
            <a:br>
              <a:rPr lang="ru-RU" sz="1600" dirty="0"/>
            </a:br>
            <a:r>
              <a:rPr lang="ru-RU" sz="1600" dirty="0"/>
              <a:t>большинство существующих технических решений и технологий были придуманы еще в начале </a:t>
            </a:r>
            <a:r>
              <a:rPr lang="en-US" sz="1600" dirty="0"/>
              <a:t>XX</a:t>
            </a:r>
            <a:r>
              <a:rPr lang="ru-RU" sz="1600" dirty="0"/>
              <a:t>-го века. Во времена, когда информация не могла быстро передаваться из точки А в точку Б. В частности инженер-конструктор из Москвы, не мог просто написать инженеру-конструктору из Владивостока, а тем более отправить ему свой чертеж или 3</a:t>
            </a:r>
            <a:r>
              <a:rPr lang="en-US" sz="1600" dirty="0"/>
              <a:t>D-</a:t>
            </a:r>
            <a:r>
              <a:rPr lang="ru-RU" sz="1600" dirty="0"/>
              <a:t>модель и получить  моментально ответ (или не получить, все зависит от времени суток 😉)</a:t>
            </a:r>
          </a:p>
          <a:p>
            <a:endParaRPr lang="ru-RU" sz="1600" dirty="0"/>
          </a:p>
          <a:p>
            <a:r>
              <a:rPr lang="ru-RU" sz="1600" dirty="0"/>
              <a:t>Но мир не стоит на месте. И уже сейчас разработка большинства </a:t>
            </a:r>
            <a:r>
              <a:rPr lang="en-US" sz="1600" dirty="0"/>
              <a:t>IT</a:t>
            </a:r>
            <a:r>
              <a:rPr lang="ru-RU" sz="1600" dirty="0"/>
              <a:t>-продуктов ведется распределёнными командами, которые могут находится на разных концах света. Почему тогда до сих пор инженеры не могут также эффективно создавать самолеты, пароходы, и космические корабли?</a:t>
            </a:r>
          </a:p>
          <a:p>
            <a:endParaRPr lang="ru-RU" sz="1600" dirty="0"/>
          </a:p>
          <a:p>
            <a:r>
              <a:rPr lang="ru-RU" sz="2400" b="1" dirty="0"/>
              <a:t>Чем создание мобильного приложения или интернет-сервиса отличается от создания квадроцикла или самолета?  Ничем!</a:t>
            </a:r>
          </a:p>
          <a:p>
            <a:endParaRPr lang="ru-RU" sz="1600" b="1" dirty="0"/>
          </a:p>
          <a:p>
            <a:r>
              <a:rPr lang="ru-RU" sz="1600" dirty="0"/>
              <a:t>Что у программистов, что у</a:t>
            </a:r>
            <a:r>
              <a:rPr lang="en-US" sz="1600" dirty="0"/>
              <a:t> </a:t>
            </a:r>
            <a:r>
              <a:rPr lang="ru-RU" sz="1600" dirty="0"/>
              <a:t>инженеров процесс создания продукта проходит одни и те же этапы. Только программисты умеют работать эффективно, и контролировать процесс.. А инженеры до сих пор не научились) Но </a:t>
            </a:r>
            <a:r>
              <a:rPr lang="en-US" sz="1600" dirty="0"/>
              <a:t>Git </a:t>
            </a:r>
            <a:r>
              <a:rPr lang="ru-RU" sz="1600" dirty="0"/>
              <a:t>может это исправить! И тогда мы все сможем пить смузи на Бали, а заводы в Рыбинске будут делать то что мы спроектировали сидя под пальмой </a:t>
            </a:r>
            <a:r>
              <a:rPr lang="ru-RU" sz="1600" dirty="0">
                <a:sym typeface="Wingdings" panose="05000000000000000000" pitchFamily="2" charset="2"/>
              </a:rPr>
              <a:t></a:t>
            </a:r>
            <a:endParaRPr lang="ru-RU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09419F-B45E-40F7-9D43-2E85CD89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68" y="567619"/>
            <a:ext cx="3302659" cy="31128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9ED689-F3E8-41AB-890D-D11522F7E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80" y="3680470"/>
            <a:ext cx="2657436" cy="27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27BA86-93AB-40BF-ACB7-8D9112DF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7558" cy="2894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4DFF21-B792-4E80-9315-84C9F763E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" y="2690336"/>
            <a:ext cx="2974046" cy="14521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BDD838-C50E-4DFA-A83C-50A9F5C8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039"/>
            <a:ext cx="3142034" cy="691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B81D3-74BC-4CCC-8F87-C52535013AAC}"/>
              </a:ext>
            </a:extLst>
          </p:cNvPr>
          <p:cNvSpPr txBox="1"/>
          <p:nvPr/>
        </p:nvSpPr>
        <p:spPr>
          <a:xfrm>
            <a:off x="3142034" y="463599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effectLst/>
                <a:latin typeface="Arial" panose="020B0604020202020204" pitchFamily="34" charset="0"/>
              </a:rPr>
              <a:t>GitHub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</a:t>
            </a:r>
            <a:r>
              <a:rPr lang="ru-RU" b="1" i="0" dirty="0">
                <a:effectLst/>
                <a:latin typeface="Arial" panose="020B0604020202020204" pitchFamily="34" charset="0"/>
              </a:rPr>
              <a:t>веб-сервис, который основан на системе </a:t>
            </a:r>
            <a:r>
              <a:rPr lang="ru-RU" b="1" i="0" dirty="0" err="1">
                <a:effectLst/>
                <a:latin typeface="Arial" panose="020B0604020202020204" pitchFamily="34" charset="0"/>
              </a:rPr>
              <a:t>Git</a:t>
            </a:r>
            <a:r>
              <a:rPr lang="ru-RU" b="0" i="0" dirty="0">
                <a:effectLst/>
                <a:latin typeface="Arial" panose="020B0604020202020204" pitchFamily="34" charset="0"/>
              </a:rPr>
              <a:t>. Это такая социальная сеть для разработчиков, которая помогает удобно вести коллективную разработку IT-проектов. Здесь можно публиковать и редактировать свой код, комментировать чужие наработки, следить за новостями других пользователей.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809FE-F393-489F-9703-ADAD6AD3DBE1}"/>
              </a:ext>
            </a:extLst>
          </p:cNvPr>
          <p:cNvSpPr txBox="1"/>
          <p:nvPr/>
        </p:nvSpPr>
        <p:spPr>
          <a:xfrm>
            <a:off x="3142034" y="2690336"/>
            <a:ext cx="8511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хотел стать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GitHub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для инженеров-конструкторов. И на первый взгляд, это казалось возможным. Однако после покупки данного стартапа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компанией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Stratasys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, которая является 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производителем 3D-принтеров, концепция и философия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существенно сместилась в область аддитивных технологий и 3D-печати. Сегодня это просто огромная открытая библиотека 3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моделей различных пользователей.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7F663-C4A5-4CF0-B1B0-531097ED4B94}"/>
              </a:ext>
            </a:extLst>
          </p:cNvPr>
          <p:cNvSpPr txBox="1"/>
          <p:nvPr/>
        </p:nvSpPr>
        <p:spPr>
          <a:xfrm>
            <a:off x="3142033" y="4773352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</a:rPr>
              <a:t>МАСШТАБЕ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это Российский аналог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GrabCAD</a:t>
            </a:r>
            <a:r>
              <a:rPr lang="ru-RU" dirty="0">
                <a:latin typeface="Arial" panose="020B0604020202020204" pitchFamily="34" charset="0"/>
              </a:rPr>
              <a:t>, </a:t>
            </a:r>
            <a:r>
              <a:rPr lang="ru-RU" b="0" i="0" dirty="0">
                <a:effectLst/>
                <a:latin typeface="Arial" panose="020B0604020202020204" pitchFamily="34" charset="0"/>
              </a:rPr>
              <a:t>инженерный портал для тех инженеров, которые ценят свое время и готовы делиться чертежами. Это проект, на котором собрана огромная библиотека чертежей и 3D-моделей, выполненных в различных программах. Чертежи и 3D-модели добавляют туда сами пользователи.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7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C9E5A5B-3A01-4B36-A164-939455086966}"/>
              </a:ext>
            </a:extLst>
          </p:cNvPr>
          <p:cNvGrpSpPr/>
          <p:nvPr/>
        </p:nvGrpSpPr>
        <p:grpSpPr>
          <a:xfrm>
            <a:off x="2146570" y="2587558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0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8549EF-F8DE-45E1-BD83-E97BAFC9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0598EDA-D470-4C81-9259-2138BB975D89}"/>
              </a:ext>
            </a:extLst>
          </p:cNvPr>
          <p:cNvGrpSpPr/>
          <p:nvPr/>
        </p:nvGrpSpPr>
        <p:grpSpPr>
          <a:xfrm>
            <a:off x="1021404" y="0"/>
            <a:ext cx="9738803" cy="6858000"/>
            <a:chOff x="996048" y="642026"/>
            <a:chExt cx="8682904" cy="6215974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E7138FC-2E35-44EF-B857-F1D9C2846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69" t="4255" r="20612" b="5107"/>
            <a:stretch/>
          </p:blipFill>
          <p:spPr>
            <a:xfrm>
              <a:off x="996048" y="642026"/>
              <a:ext cx="8682904" cy="62159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928CED66-EE23-40E8-ACD6-B7490394D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0567"/>
            <a:stretch/>
          </p:blipFill>
          <p:spPr>
            <a:xfrm>
              <a:off x="4517946" y="4922195"/>
              <a:ext cx="3156107" cy="6712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61003ACF-5035-4141-B2CA-E3E50138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5369"/>
            <a:stretch/>
          </p:blipFill>
          <p:spPr>
            <a:xfrm>
              <a:off x="4537401" y="5647096"/>
              <a:ext cx="3156107" cy="429471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3F4E88D-DC86-4397-ACA3-05072B3C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25" t="42961" r="20869" b="43705"/>
            <a:stretch/>
          </p:blipFill>
          <p:spPr>
            <a:xfrm>
              <a:off x="8181231" y="4975887"/>
              <a:ext cx="1497721" cy="11006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AC8E2FF-A7D0-4E11-93A7-E665DBB5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32597" r="70263" b="61992"/>
            <a:stretch/>
          </p:blipFill>
          <p:spPr>
            <a:xfrm>
              <a:off x="2086063" y="4178029"/>
              <a:ext cx="1791633" cy="2723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FE08699-A74A-4D9C-B2D3-0235DB16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57" t="40027" r="32022" b="54834"/>
            <a:stretch/>
          </p:blipFill>
          <p:spPr>
            <a:xfrm>
              <a:off x="2086063" y="4544872"/>
              <a:ext cx="5219440" cy="25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4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C9E5A5B-3A01-4B36-A164-939455086966}"/>
              </a:ext>
            </a:extLst>
          </p:cNvPr>
          <p:cNvGrpSpPr/>
          <p:nvPr/>
        </p:nvGrpSpPr>
        <p:grpSpPr>
          <a:xfrm>
            <a:off x="2146570" y="233464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63C1FA-9F16-441B-872E-3D1C302325F7}"/>
              </a:ext>
            </a:extLst>
          </p:cNvPr>
          <p:cNvSpPr txBox="1"/>
          <p:nvPr/>
        </p:nvSpPr>
        <p:spPr>
          <a:xfrm>
            <a:off x="1057071" y="3538005"/>
            <a:ext cx="10369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Нужно научится обрабатывать большого размера бинарные файлы различных 3</a:t>
            </a:r>
            <a:r>
              <a:rPr lang="en-US" dirty="0"/>
              <a:t>D/2D CAD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3</a:t>
            </a:r>
            <a:r>
              <a:rPr lang="en-US" dirty="0"/>
              <a:t>D-</a:t>
            </a:r>
            <a:r>
              <a:rPr lang="ru-RU" dirty="0"/>
              <a:t>онлайн быстрого-</a:t>
            </a:r>
            <a:r>
              <a:rPr lang="ru-RU" dirty="0" err="1"/>
              <a:t>просмоторщика</a:t>
            </a:r>
            <a:r>
              <a:rPr lang="ru-RU" dirty="0"/>
              <a:t> с функцией сравнения (</a:t>
            </a:r>
            <a:r>
              <a:rPr lang="en-US" dirty="0"/>
              <a:t>merge)</a:t>
            </a:r>
            <a:r>
              <a:rPr lang="ru-RU" dirty="0"/>
              <a:t> с предыдущим коммитом или версией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Проработка механизма </a:t>
            </a:r>
            <a:r>
              <a:rPr lang="en-US" dirty="0"/>
              <a:t>Pull-request </a:t>
            </a:r>
            <a:r>
              <a:rPr lang="ru-RU" dirty="0"/>
              <a:t>(предложения на изменение сторонними пользователями)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2C3AE-52F0-4BBA-B98D-74D9B586357E}"/>
              </a:ext>
            </a:extLst>
          </p:cNvPr>
          <p:cNvSpPr txBox="1"/>
          <p:nvPr/>
        </p:nvSpPr>
        <p:spPr>
          <a:xfrm>
            <a:off x="4544712" y="2796776"/>
            <a:ext cx="377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Основные препятствия</a:t>
            </a:r>
          </a:p>
        </p:txBody>
      </p:sp>
    </p:spTree>
    <p:extLst>
      <p:ext uri="{BB962C8B-B14F-4D97-AF65-F5344CB8AC3E}">
        <p14:creationId xmlns:p14="http://schemas.microsoft.com/office/powerpoint/2010/main" val="424243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543463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Git?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1702" r="6617" b="6030"/>
          <a:stretch/>
        </p:blipFill>
        <p:spPr>
          <a:xfrm>
            <a:off x="5917720" y="542859"/>
            <a:ext cx="5667556" cy="572659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909" y="953218"/>
            <a:ext cx="3932237" cy="5438955"/>
          </a:xfrm>
        </p:spPr>
        <p:txBody>
          <a:bodyPr/>
          <a:lstStyle/>
          <a:p>
            <a:r>
              <a:rPr lang="ru-RU" b="1" dirty="0" err="1"/>
              <a:t>Git</a:t>
            </a:r>
            <a:r>
              <a:rPr lang="ru-RU" dirty="0"/>
              <a:t> (произносится «гит») — это распределённая 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 </a:t>
            </a:r>
            <a:r>
              <a:rPr lang="en-US" dirty="0"/>
              <a:t> </a:t>
            </a:r>
            <a:r>
              <a:rPr lang="ru-RU" dirty="0"/>
              <a:t>ядра </a:t>
            </a:r>
            <a:r>
              <a:rPr lang="en-US" dirty="0"/>
              <a:t>Linux</a:t>
            </a:r>
            <a:r>
              <a:rPr lang="ru-RU" dirty="0"/>
              <a:t>, первая версия выпущена 7 апреля 2005 года. На сегодняшний день его поддерживает</a:t>
            </a:r>
            <a:r>
              <a:rPr lang="en-US" dirty="0"/>
              <a:t> </a:t>
            </a:r>
            <a:r>
              <a:rPr lang="ru-RU" dirty="0" err="1"/>
              <a:t>Джунио</a:t>
            </a:r>
            <a:r>
              <a:rPr lang="ru-RU" dirty="0"/>
              <a:t> </a:t>
            </a:r>
            <a:r>
              <a:rPr lang="ru-RU" dirty="0" err="1"/>
              <a:t>Хамано</a:t>
            </a:r>
            <a:r>
              <a:rPr lang="ru-RU" dirty="0"/>
              <a:t>.</a:t>
            </a:r>
          </a:p>
        </p:txBody>
      </p:sp>
      <p:pic>
        <p:nvPicPr>
          <p:cNvPr id="1027" name="Picture 3" descr="C:\Users\pukazov_yag\Downloads\scale_1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18" y="2829028"/>
            <a:ext cx="2114270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LinuxCon_Europe_Linus_Torvalds_03_(cropped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4" y="2829029"/>
            <a:ext cx="1900623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26218" y="5481456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Джунио</a:t>
            </a:r>
            <a:r>
              <a:rPr lang="ru-RU" sz="1100" dirty="0"/>
              <a:t> </a:t>
            </a:r>
            <a:r>
              <a:rPr lang="ru-RU" sz="1100" dirty="0" err="1"/>
              <a:t>Хамано</a:t>
            </a:r>
            <a:endParaRPr lang="ru-RU" sz="11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5594" y="5470457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Линус</a:t>
            </a:r>
            <a:r>
              <a:rPr lang="ru-RU" sz="1100" dirty="0"/>
              <a:t> </a:t>
            </a:r>
            <a:r>
              <a:rPr lang="ru-RU" sz="1100" dirty="0" err="1"/>
              <a:t>Торвальдс</a:t>
            </a:r>
            <a:endParaRPr lang="ru-RU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704824" y="5746229"/>
            <a:ext cx="462459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i="1" dirty="0"/>
              <a:t>Немного истории</a:t>
            </a:r>
          </a:p>
          <a:p>
            <a:r>
              <a:rPr lang="ru-RU" sz="1200" i="1" dirty="0"/>
              <a:t>3 апреля 2005 года: начало разработки</a:t>
            </a:r>
          </a:p>
          <a:p>
            <a:r>
              <a:rPr lang="ru-RU" sz="1200" i="1" dirty="0"/>
              <a:t>6 апреля 2005: первый релиз</a:t>
            </a:r>
          </a:p>
          <a:p>
            <a:r>
              <a:rPr lang="ru-RU" sz="1200" i="1" dirty="0"/>
              <a:t>7 апреля 2005: разработка </a:t>
            </a:r>
            <a:r>
              <a:rPr lang="ru-RU" sz="1200" i="1" dirty="0" err="1"/>
              <a:t>git</a:t>
            </a:r>
            <a:r>
              <a:rPr lang="ru-RU" sz="1200" i="1" dirty="0"/>
              <a:t> осуществляется самостоятельно.</a:t>
            </a:r>
          </a:p>
          <a:p>
            <a:r>
              <a:rPr lang="ru-RU" sz="1200" i="1" dirty="0"/>
              <a:t>26 июля 2005: </a:t>
            </a:r>
            <a:r>
              <a:rPr lang="ru-RU" sz="1200" i="1" dirty="0" err="1"/>
              <a:t>Джунио</a:t>
            </a:r>
            <a:r>
              <a:rPr lang="ru-RU" sz="1200" i="1" dirty="0"/>
              <a:t> </a:t>
            </a:r>
            <a:r>
              <a:rPr lang="ru-RU" sz="1200" i="1" dirty="0" err="1"/>
              <a:t>Хамано</a:t>
            </a:r>
            <a:r>
              <a:rPr lang="ru-RU" sz="1200" i="1" dirty="0"/>
              <a:t> назначен новым сопровождающим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451229" y="51759"/>
            <a:ext cx="2777708" cy="15958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Если по-русски, то это программа, которая позволяет  фиксировать и отслеживать все изменения в каком либо проекте на компьютере.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При чем не важно, что это: С-код, чертежи КОМПАС-3D или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модели </a:t>
            </a:r>
            <a:r>
              <a:rPr lang="ru-RU" sz="1200" dirty="0" err="1">
                <a:solidFill>
                  <a:schemeClr val="tx1"/>
                </a:solidFill>
              </a:rPr>
              <a:t>Simulink</a:t>
            </a:r>
            <a:r>
              <a:rPr lang="ru-RU" sz="1200" dirty="0"/>
              <a:t>.</a:t>
            </a:r>
          </a:p>
          <a:p>
            <a:pPr algn="ctr"/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40084" y="6124755"/>
            <a:ext cx="5796950" cy="6860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GIT: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"global information tracker": you're in a good mood, and it actually works for you. Angels sing, and a light suddenly fills the room.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"goddamn idiotic truckload of </a:t>
            </a:r>
            <a:r>
              <a:rPr lang="en-US" sz="1050" dirty="0" err="1">
                <a:solidFill>
                  <a:schemeClr val="tx1"/>
                </a:solidFill>
              </a:rPr>
              <a:t>sh</a:t>
            </a:r>
            <a:r>
              <a:rPr lang="en-US" sz="1050" dirty="0">
                <a:solidFill>
                  <a:schemeClr val="tx1"/>
                </a:solidFill>
              </a:rPr>
              <a:t>*t": when it breaks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К созданию </a:t>
            </a:r>
            <a:r>
              <a:rPr lang="ru-RU" sz="3200" dirty="0" err="1"/>
              <a:t>Git</a:t>
            </a:r>
            <a:r>
              <a:rPr lang="ru-RU" sz="3200" dirty="0"/>
              <a:t> привели неудовлетворительные результаты использования ранее доступных систем контроля версий для управления распределенной разработкой ядра </a:t>
            </a:r>
            <a:r>
              <a:rPr lang="ru-RU" sz="3200" dirty="0" err="1"/>
              <a:t>Linux</a:t>
            </a:r>
            <a:r>
              <a:rPr lang="ru-RU" sz="32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077924"/>
            <a:ext cx="458093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История развития </a:t>
            </a:r>
            <a:r>
              <a:rPr lang="en-US" b="1" dirty="0"/>
              <a:t>VCS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sz="1600" i="1" dirty="0"/>
              <a:t>Version Control System</a:t>
            </a:r>
            <a:r>
              <a:rPr lang="ru-RU" sz="1600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/>
              <a:t>1972: </a:t>
            </a:r>
            <a:r>
              <a:rPr lang="en-US" sz="1400" dirty="0"/>
              <a:t>SCSS (Source Code Control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1982: </a:t>
            </a:r>
            <a:r>
              <a:rPr lang="en-US" sz="1400" dirty="0"/>
              <a:t>RCS </a:t>
            </a:r>
            <a:r>
              <a:rPr lang="ru-RU" sz="1400" dirty="0"/>
              <a:t>(</a:t>
            </a:r>
            <a:r>
              <a:rPr lang="en-US" sz="1400" dirty="0"/>
              <a:t>Revision Control System</a:t>
            </a:r>
            <a:r>
              <a:rPr lang="ru-RU" sz="1400" dirty="0"/>
              <a:t>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1986: </a:t>
            </a:r>
            <a:r>
              <a:rPr lang="en-US" sz="1400" dirty="0"/>
              <a:t>CVS (Concurrent Versions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2001:</a:t>
            </a:r>
            <a:r>
              <a:rPr lang="en-US" sz="1400" dirty="0"/>
              <a:t> </a:t>
            </a:r>
            <a:r>
              <a:rPr lang="en-US" sz="1400" dirty="0" err="1"/>
              <a:t>BitKeeper</a:t>
            </a:r>
            <a:r>
              <a:rPr lang="en-US" sz="1400" dirty="0"/>
              <a:t>, GNU Arch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2002: </a:t>
            </a:r>
            <a:r>
              <a:rPr lang="en-US" sz="1400" dirty="0"/>
              <a:t>SVN(Subversion),  </a:t>
            </a:r>
            <a:r>
              <a:rPr lang="en-US" sz="1400" dirty="0" err="1"/>
              <a:t>Darcs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2003: </a:t>
            </a:r>
            <a:r>
              <a:rPr lang="en-US" sz="1400" dirty="0"/>
              <a:t>Monotone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2005:</a:t>
            </a:r>
            <a:r>
              <a:rPr lang="en-US" sz="1400" dirty="0"/>
              <a:t> </a:t>
            </a:r>
            <a:r>
              <a:rPr lang="en-US" sz="1400" dirty="0" err="1"/>
              <a:t>Git</a:t>
            </a:r>
            <a:r>
              <a:rPr lang="en-US" sz="1400" dirty="0"/>
              <a:t>, Mercurial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2007:</a:t>
            </a:r>
            <a:r>
              <a:rPr lang="en-US" sz="1400" dirty="0"/>
              <a:t> Bazaar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353682" y="4666891"/>
            <a:ext cx="16217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5386" y="2069992"/>
            <a:ext cx="67821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2024 </a:t>
            </a:r>
            <a:r>
              <a:rPr lang="ru-RU" dirty="0"/>
              <a:t>На сегодняшний день, </a:t>
            </a:r>
            <a:r>
              <a:rPr lang="ru-RU" dirty="0" err="1"/>
              <a:t>Git</a:t>
            </a:r>
            <a:r>
              <a:rPr lang="ru-RU" dirty="0"/>
              <a:t> – это самая распространенная система контроля версий!</a:t>
            </a:r>
            <a:br>
              <a:rPr lang="ru-RU" dirty="0"/>
            </a:br>
            <a:endParaRPr lang="ru-RU" dirty="0"/>
          </a:p>
          <a:p>
            <a:r>
              <a:rPr lang="en-US" sz="1400" b="1" dirty="0" err="1"/>
              <a:t>Git</a:t>
            </a:r>
            <a:r>
              <a:rPr lang="ru-RU" sz="1400" b="1" dirty="0"/>
              <a:t> – это основополагающий инструмент для командной разработки! </a:t>
            </a:r>
            <a:br>
              <a:rPr lang="ru-RU" sz="1400" u="sng" dirty="0"/>
            </a:br>
            <a:endParaRPr lang="ru-RU" sz="1400" u="sng" dirty="0"/>
          </a:p>
          <a:p>
            <a:r>
              <a:rPr lang="ru-RU" sz="1400" dirty="0"/>
              <a:t>Благодаря </a:t>
            </a:r>
            <a:r>
              <a:rPr lang="en-US" sz="1400" dirty="0" err="1"/>
              <a:t>Git</a:t>
            </a:r>
            <a:r>
              <a:rPr lang="ru-RU" sz="1400" dirty="0"/>
              <a:t> вся команда знает, когда каждая строчка кода</a:t>
            </a:r>
            <a:r>
              <a:rPr lang="en-US" sz="1400" dirty="0"/>
              <a:t> </a:t>
            </a:r>
            <a:r>
              <a:rPr lang="ru-RU" sz="1400" dirty="0"/>
              <a:t>или файл появился, кто его изменил и с какой целью. Гит хранит полную эволюцию проекта от первой строки кода или файла до текущего состояния. Благодаря чему, это позволяет безопасно экспериментировать с кодом файлов проекта и откатывать изменения, если что-то пошло не так.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843542" y="4321831"/>
            <a:ext cx="3994031" cy="17252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Сомневаетесь? Тогда попробуйте отправить свой проект коллеге или товарищу по почте. Потом получи его версию и попробуй понять, что изменилось. Внеси свои доработки и отправь снова… А потом попытайся понять, в каком </a:t>
            </a:r>
            <a:r>
              <a:rPr lang="ru-RU" sz="1200" dirty="0" err="1">
                <a:solidFill>
                  <a:schemeClr val="tx1"/>
                </a:solidFill>
              </a:rPr>
              <a:t>имейле</a:t>
            </a:r>
            <a:r>
              <a:rPr lang="ru-RU" sz="1200" dirty="0">
                <a:solidFill>
                  <a:schemeClr val="tx1"/>
                </a:solidFill>
              </a:rPr>
              <a:t> впервые возник баг, и кто его отправлял. В итоге вы все проклянете и решите работать одни. Ну или захотите освоить систему контроля версий!:-)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pukazov_yag\Downloads\scale_120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40" y="4474843"/>
            <a:ext cx="3579963" cy="21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3509330" y="6201004"/>
            <a:ext cx="2399764" cy="5448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Благодаря гиту, над ядром </a:t>
            </a:r>
            <a:r>
              <a:rPr lang="ru-RU" sz="1200" dirty="0" err="1">
                <a:solidFill>
                  <a:schemeClr val="tx1"/>
                </a:solidFill>
              </a:rPr>
              <a:t>Linux</a:t>
            </a:r>
            <a:r>
              <a:rPr lang="ru-RU" sz="1200" dirty="0">
                <a:solidFill>
                  <a:schemeClr val="tx1"/>
                </a:solidFill>
              </a:rPr>
              <a:t>,  поработало уже 12000 человек со всего мира.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66054" y="5771090"/>
            <a:ext cx="2596550" cy="835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Впрочем, даже если делать проект в одиночку, то без гита вы работать уже не сможете. Слишком уж много преимуществ он дает.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5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Под системой контроля в контексте </a:t>
            </a:r>
            <a:r>
              <a:rPr lang="ru-RU" sz="3200" dirty="0" err="1"/>
              <a:t>Git</a:t>
            </a:r>
            <a:r>
              <a:rPr lang="ru-RU" sz="3200" dirty="0"/>
              <a:t> подразумевается программный механизм для работы с контентом. </a:t>
            </a:r>
          </a:p>
          <a:p>
            <a:r>
              <a:rPr lang="ru-RU" sz="3200" dirty="0"/>
              <a:t>В «работу» также входит хранение, передача данных, отслеживание изменений и прочие аспекты.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455839"/>
            <a:ext cx="56632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Инженерные компании, глядя на успешный опыт коллег в IT, не остаются в стороне. Если посмотреть инженерные вакансии в различных международных инженерных компаниях, то в большинстве вакансий значится владение гитом на базовом уровне. </a:t>
            </a:r>
          </a:p>
          <a:p>
            <a:endParaRPr lang="ru-RU" dirty="0"/>
          </a:p>
          <a:p>
            <a:r>
              <a:rPr lang="ru-RU" dirty="0"/>
              <a:t>При этом в России все диаметрально противоположно!</a:t>
            </a:r>
          </a:p>
          <a:p>
            <a:r>
              <a:rPr lang="ru-RU" dirty="0" err="1"/>
              <a:t>Git</a:t>
            </a:r>
            <a:r>
              <a:rPr lang="ru-RU" dirty="0"/>
              <a:t> в инженерной деятельности вообще не используется по сравнению с </a:t>
            </a:r>
            <a:r>
              <a:rPr lang="ru-RU" dirty="0" err="1"/>
              <a:t>айтишкой</a:t>
            </a:r>
            <a:r>
              <a:rPr lang="ru-RU" dirty="0"/>
              <a:t> — </a:t>
            </a:r>
            <a:r>
              <a:rPr lang="ru-RU" b="1" dirty="0"/>
              <a:t>не все, зачастую, даже знают о таком инструменте.</a:t>
            </a:r>
          </a:p>
          <a:p>
            <a:endParaRPr lang="ru-RU" b="1" dirty="0"/>
          </a:p>
          <a:p>
            <a:r>
              <a:rPr lang="ru-RU" sz="1400" dirty="0"/>
              <a:t>Из всего этого можно сделать вывод, что для инженера владение </a:t>
            </a:r>
            <a:r>
              <a:rPr lang="ru-RU" sz="1400" dirty="0" err="1"/>
              <a:t>версионированием</a:t>
            </a:r>
            <a:r>
              <a:rPr lang="ru-RU" sz="1400" dirty="0"/>
              <a:t> может стать мостиком к развитию карьеры или даже существенным конкурентным преимуществом на международном уровне 😉. </a:t>
            </a:r>
            <a:endParaRPr lang="ru-RU" sz="1400" b="1" dirty="0"/>
          </a:p>
        </p:txBody>
      </p:sp>
      <p:pic>
        <p:nvPicPr>
          <p:cNvPr id="2050" name="Picture 2" descr="C:\Users\pukazov_yag\Downloads\1903.97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07" y="2455839"/>
            <a:ext cx="5580248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8341742" y="1877868"/>
            <a:ext cx="3737369" cy="11559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Чаще всего </a:t>
            </a:r>
            <a:r>
              <a:rPr lang="ru-RU" sz="1200" dirty="0" err="1">
                <a:solidFill>
                  <a:schemeClr val="tx1"/>
                </a:solidFill>
              </a:rPr>
              <a:t>Git</a:t>
            </a:r>
            <a:r>
              <a:rPr lang="ru-RU" sz="1200" dirty="0">
                <a:solidFill>
                  <a:schemeClr val="tx1"/>
                </a:solidFill>
              </a:rPr>
              <a:t> используется в разработке программного обеспечения, но он также находит применение и в других сферах, например в конструкторской, инженерной, дизайнерской, преподавательской и научной деятельности.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Обычно </a:t>
            </a:r>
            <a:r>
              <a:rPr lang="ru-RU" sz="2400" dirty="0" err="1"/>
              <a:t>Git</a:t>
            </a:r>
            <a:r>
              <a:rPr lang="ru-RU" sz="2400" dirty="0"/>
              <a:t> используют для работы с программным кодом, однако, ситуация стремительно меняется. Уже сейчас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ru-RU" sz="2400" dirty="0"/>
              <a:t>используют для работы с чертежами, 3D-моделями, переводами больших книг, дизайнерскими работами: рисунками, видео и прочее. Правилам работы в системе контроля версий можно подчинить почти любой продукт, и везде от этого будет только польза.</a:t>
            </a:r>
          </a:p>
        </p:txBody>
      </p:sp>
      <p:pic>
        <p:nvPicPr>
          <p:cNvPr id="3074" name="Picture 2" descr="C:\Users\pukazov_yag\Pictures\Скриншоты\Screenshot_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2" y="2959007"/>
            <a:ext cx="2659419" cy="26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ukazov_yag\Pictures\Скриншоты\Screenshot_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87" y="3094663"/>
            <a:ext cx="3282662" cy="24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59593" y="248756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Айтишка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847469" y="2487566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Инжинигерство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93666" y="5825992"/>
            <a:ext cx="33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У нас даже </a:t>
            </a:r>
            <a:r>
              <a:rPr lang="ru-RU" b="1" dirty="0" err="1">
                <a:solidFill>
                  <a:srgbClr val="FF0000"/>
                </a:solidFill>
              </a:rPr>
              <a:t>мемы</a:t>
            </a:r>
            <a:r>
              <a:rPr lang="ru-RU" b="1" dirty="0">
                <a:solidFill>
                  <a:srgbClr val="FF0000"/>
                </a:solidFill>
              </a:rPr>
              <a:t> одинаковые!</a:t>
            </a:r>
          </a:p>
        </p:txBody>
      </p:sp>
      <p:pic>
        <p:nvPicPr>
          <p:cNvPr id="3076" name="Picture 4" descr="C:\Users\pukazov_yag\Downloads\qQ-ZaR8vmZ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377" y="5825992"/>
            <a:ext cx="1238410" cy="10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683" y="2409672"/>
            <a:ext cx="535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целом можно сказать, что «</a:t>
            </a:r>
            <a:r>
              <a:rPr lang="ru-RU" sz="1600" dirty="0" err="1"/>
              <a:t>версионирование</a:t>
            </a:r>
            <a:r>
              <a:rPr lang="ru-RU" sz="1600" dirty="0"/>
              <a:t>» это не только незаменимый инструмент разработчика, но и особый способ мышления, который формируется постепенно по ходу погружения в тему. Заключается он в более аккуратной и вдумчивой работе с изменениями</a:t>
            </a:r>
            <a:r>
              <a:rPr lang="en-US" sz="1600" dirty="0"/>
              <a:t> </a:t>
            </a:r>
            <a:r>
              <a:rPr lang="ru-RU" sz="1600" dirty="0"/>
              <a:t>файлов и данных, причем не только своих собственных. </a:t>
            </a:r>
          </a:p>
          <a:p>
            <a:endParaRPr lang="ru-RU" sz="1600" dirty="0"/>
          </a:p>
          <a:p>
            <a:r>
              <a:rPr lang="ru-RU" sz="1600" dirty="0"/>
              <a:t>Поэтому побочным эффектом «</a:t>
            </a:r>
            <a:r>
              <a:rPr lang="ru-RU" sz="1600" dirty="0" err="1"/>
              <a:t>версионирования</a:t>
            </a:r>
            <a:r>
              <a:rPr lang="ru-RU" sz="1600" dirty="0"/>
              <a:t>» является уменьшение количества ошибок и повышение качества проекта в целом. Особенно это проявляется, если в команде практикуют так называемые «код </a:t>
            </a:r>
            <a:r>
              <a:rPr lang="ru-RU" sz="1600" dirty="0" err="1"/>
              <a:t>ревью</a:t>
            </a:r>
            <a:r>
              <a:rPr lang="ru-RU" sz="1600" dirty="0"/>
              <a:t>» (</a:t>
            </a:r>
            <a:r>
              <a:rPr lang="ru-RU" sz="1600" dirty="0" err="1"/>
              <a:t>нормоконтроль</a:t>
            </a:r>
            <a:r>
              <a:rPr lang="ru-RU" sz="1600" dirty="0"/>
              <a:t> по старинке) – это когда ваши коллеги критически оценивают ваши разработки и помогают довести их до ума перед окончательным внесением в проект. Этот процесс отлично строится вокруг </a:t>
            </a:r>
            <a:r>
              <a:rPr lang="ru-RU" sz="1600" dirty="0" err="1"/>
              <a:t>Git</a:t>
            </a:r>
            <a:r>
              <a:rPr lang="ru-RU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4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Также </a:t>
            </a:r>
            <a:r>
              <a:rPr lang="ru-RU" sz="2400" dirty="0" err="1"/>
              <a:t>Git</a:t>
            </a:r>
            <a:r>
              <a:rPr lang="ru-RU" sz="2400" dirty="0"/>
              <a:t> позволяет вести параллельную разработку, когда несколько разработчиков одновременно вносят изменения в одну работу, но при этом не мешают друг другу и спокойно дополняют продукт, не вызывая сбоев и конфликтов в рабочем процессе.</a:t>
            </a:r>
          </a:p>
        </p:txBody>
      </p:sp>
      <p:pic>
        <p:nvPicPr>
          <p:cNvPr id="4098" name="Picture 2" descr="C:\Users\pukazov_yag\Downloads\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15" y="2759716"/>
            <a:ext cx="5281613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68373" y="5249361"/>
            <a:ext cx="2919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00B050"/>
                </a:solidFill>
              </a:rPr>
              <a:t>Версионирование</a:t>
            </a:r>
            <a:r>
              <a:rPr lang="ru-RU" sz="1400" b="1" dirty="0">
                <a:solidFill>
                  <a:srgbClr val="00B050"/>
                </a:solidFill>
              </a:rPr>
              <a:t> ТРУ </a:t>
            </a:r>
            <a:r>
              <a:rPr lang="ru-RU" sz="1400" b="1" dirty="0" err="1">
                <a:solidFill>
                  <a:srgbClr val="00B050"/>
                </a:solidFill>
              </a:rPr>
              <a:t>инжинигера</a:t>
            </a:r>
            <a:endParaRPr lang="ru-RU" sz="1400" b="1" dirty="0">
              <a:solidFill>
                <a:srgbClr val="00B050"/>
              </a:solidFill>
            </a:endParaRPr>
          </a:p>
        </p:txBody>
      </p:sp>
      <p:pic>
        <p:nvPicPr>
          <p:cNvPr id="4099" name="Picture 3" descr="C:\Users\pukazov_yag\Pictures\Скриншоты\Screenshot_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7" y="1831702"/>
            <a:ext cx="5712110" cy="33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87686" y="5249360"/>
            <a:ext cx="260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FF0000"/>
                </a:solidFill>
              </a:rPr>
              <a:t>Версионирование</a:t>
            </a:r>
            <a:r>
              <a:rPr lang="ru-RU" sz="1400" b="1" dirty="0">
                <a:solidFill>
                  <a:srgbClr val="FF0000"/>
                </a:solidFill>
              </a:rPr>
              <a:t> курильщика</a:t>
            </a:r>
          </a:p>
        </p:txBody>
      </p:sp>
      <p:sp>
        <p:nvSpPr>
          <p:cNvPr id="6" name="Улыбающееся лицо 5"/>
          <p:cNvSpPr/>
          <p:nvPr/>
        </p:nvSpPr>
        <p:spPr>
          <a:xfrm>
            <a:off x="1716656" y="5281615"/>
            <a:ext cx="251717" cy="243265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запрета 6"/>
          <p:cNvSpPr/>
          <p:nvPr/>
        </p:nvSpPr>
        <p:spPr>
          <a:xfrm>
            <a:off x="7392839" y="5281615"/>
            <a:ext cx="294848" cy="2432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Справедливости ради стоит отметить, </a:t>
            </a:r>
            <a:r>
              <a:rPr lang="ru-RU" sz="2400" dirty="0" err="1"/>
              <a:t>Git</a:t>
            </a:r>
            <a:r>
              <a:rPr lang="ru-RU" sz="2400" dirty="0"/>
              <a:t> это далеко не единственная и даже не самая простая система контроля версий. Но зато одна из самых мощных и самая популярная, поэтому все ее учат и используют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177" y="1659174"/>
            <a:ext cx="5357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заключение этой вводной части хочется предупредить: гит – это консольное приложение. Это означает, что для работы с ним вы должны выучить как минимум с десяток команд и вводить их в черное окно терминала. </a:t>
            </a:r>
            <a:endParaRPr lang="en-US" sz="1600" dirty="0"/>
          </a:p>
          <a:p>
            <a:r>
              <a:rPr lang="ru-RU" sz="1600" dirty="0"/>
              <a:t>Борода и свитер прилагаются </a:t>
            </a:r>
            <a:endParaRPr lang="en-US" sz="1600" dirty="0"/>
          </a:p>
          <a:p>
            <a:r>
              <a:rPr lang="ru-RU" sz="1600" dirty="0"/>
              <a:t>(приобретаются отдельно).</a:t>
            </a:r>
            <a:r>
              <a:rPr lang="en-US" sz="1600" dirty="0"/>
              <a:t> </a:t>
            </a:r>
          </a:p>
          <a:p>
            <a:endParaRPr lang="ru-RU" sz="1600" dirty="0"/>
          </a:p>
          <a:p>
            <a:r>
              <a:rPr lang="ru-RU" sz="1600" dirty="0"/>
              <a:t>Но сильно не пугайтесь, ведь </a:t>
            </a:r>
            <a:endParaRPr lang="en-US" sz="1600" dirty="0"/>
          </a:p>
          <a:p>
            <a:r>
              <a:rPr lang="ru-RU" sz="1600" dirty="0"/>
              <a:t>для нормальных людей сделали </a:t>
            </a:r>
            <a:endParaRPr lang="en-US" sz="1600" dirty="0"/>
          </a:p>
          <a:p>
            <a:r>
              <a:rPr lang="ru-RU" sz="1600" dirty="0"/>
              <a:t>кучу графический приложений, чтобы вы могли работать с гитом, кликая мышкой. И об этом мы тоже обязательно поговорим.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Но до тех пор мы будем изучать именно команды и будем вводить их именно в терминал. Идея в том, что это позволит вам лучше прочувствовать, как гит устроен. Не говоря уже о том, что графические приложения можно запустить не везде и не всегда. Да и без знания команд все равно полноценно работать не получится, так что со временем вы их запомните.</a:t>
            </a:r>
            <a:endParaRPr lang="en-US" sz="1600" dirty="0"/>
          </a:p>
        </p:txBody>
      </p:sp>
      <p:pic>
        <p:nvPicPr>
          <p:cNvPr id="1027" name="Picture 3" descr="C:\Users\pukazov_yag\Pictures\Скриншоты\Screenshot_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73" y="1064962"/>
            <a:ext cx="5487552" cy="30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загруженно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17" y="4246960"/>
            <a:ext cx="3157664" cy="24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ukazov_yag\Downloads\stash_ewoov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99" y="2653992"/>
            <a:ext cx="2638425" cy="12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7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48649" cy="621102"/>
          </a:xfrm>
        </p:spPr>
        <p:txBody>
          <a:bodyPr>
            <a:noAutofit/>
          </a:bodyPr>
          <a:lstStyle/>
          <a:p>
            <a:r>
              <a:rPr lang="ru-RU" dirty="0"/>
              <a:t>Начало работы в </a:t>
            </a:r>
            <a:r>
              <a:rPr lang="en-US" dirty="0" err="1"/>
              <a:t>Git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68B81C-9C8A-4733-96DF-8D4BEC7E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42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90431" cy="1600200"/>
          </a:xfrm>
        </p:spPr>
        <p:txBody>
          <a:bodyPr>
            <a:noAutofit/>
          </a:bodyPr>
          <a:lstStyle/>
          <a:p>
            <a:r>
              <a:rPr lang="ru-RU" dirty="0"/>
              <a:t>Как мы используем </a:t>
            </a:r>
            <a:r>
              <a:rPr lang="en-US" dirty="0"/>
              <a:t>Git </a:t>
            </a:r>
            <a:r>
              <a:rPr lang="ru-RU" dirty="0"/>
              <a:t>в конструкторском бюро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68B81C-9C8A-4733-96DF-8D4BEC7E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96382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1507</Words>
  <Application>Microsoft Office PowerPoint</Application>
  <PresentationFormat>Широкоэкранный</PresentationFormat>
  <Paragraphs>91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Тема Office</vt:lpstr>
      <vt:lpstr>Система контроля версий Git  в инженерной деятельности</vt:lpstr>
      <vt:lpstr>Что такое Git?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Начало работы в Git</vt:lpstr>
      <vt:lpstr>Как мы используем Git в конструкторском бюро</vt:lpstr>
      <vt:lpstr>Как использовать Git в преподавательской деятельности?</vt:lpstr>
      <vt:lpstr>GitCAD — Инженерный GitHub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бытового контроля версий с помощью Git</dc:title>
  <dc:creator>Ярослав Пуказов</dc:creator>
  <cp:lastModifiedBy>Ярослав Пуказов</cp:lastModifiedBy>
  <cp:revision>57</cp:revision>
  <dcterms:created xsi:type="dcterms:W3CDTF">2024-02-12T17:50:21Z</dcterms:created>
  <dcterms:modified xsi:type="dcterms:W3CDTF">2024-02-13T19:05:55Z</dcterms:modified>
</cp:coreProperties>
</file>